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package/2006/relationships/metadata/thumbnail" Target="docProps/thumbnail.jpeg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7" r:id="rId3"/>
    <p:sldId id="344" r:id="rId4"/>
    <p:sldId id="319" r:id="rId6"/>
    <p:sldId id="274" r:id="rId7"/>
    <p:sldId id="337" r:id="rId8"/>
    <p:sldId id="323" r:id="rId9"/>
    <p:sldId id="325" r:id="rId10"/>
    <p:sldId id="326" r:id="rId11"/>
    <p:sldId id="349" r:id="rId12"/>
    <p:sldId id="346" r:id="rId13"/>
    <p:sldId id="333" r:id="rId14"/>
    <p:sldId id="336" r:id="rId15"/>
  </p:sldIdLst>
  <p:sldSz cx="9144000" cy="6858000" type="screen4x3"/>
  <p:notesSz cx="7023100" cy="93091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135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AF1A2B8F-20BC-4446-BD10-CDAC38DB288F}" type="datetimeFigureOut">
              <a:rPr lang="es-MX" smtClean="0"/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17638" y="1163638"/>
            <a:ext cx="4187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s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D3BA5368-2940-4351-BB99-4BC53C890D50}" type="slidenum">
              <a:rPr lang="es-MX" smtClean="0"/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Marcador de posición de imagen de diapositiva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Marcador de posición de texto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es-MX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70E597-7D9D-4DF3-86A0-BB57465E5EDB}" type="datetimeFigureOut">
              <a:rPr lang="es-MX" smtClean="0"/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E7451-A00A-4271-8E01-EF0DB25690C6}" type="slidenum">
              <a:rPr lang="es-MX" smtClean="0"/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9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9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5.jp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6.jp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6.jp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1327150" y="1698625"/>
            <a:ext cx="629729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MX" altLang="es-ES" sz="3200" b="1" dirty="0">
                <a:solidFill>
                  <a:srgbClr val="3284D5"/>
                </a:solidFill>
                <a:cs typeface="+mn-lt"/>
              </a:rPr>
              <a:t>Project Name: </a:t>
            </a:r>
            <a:r>
              <a:rPr lang="es-ES" altLang="es-MX" sz="3200" b="1" dirty="0">
                <a:solidFill>
                  <a:srgbClr val="3284D5"/>
                </a:solidFill>
                <a:cs typeface="+mn-lt"/>
              </a:rPr>
              <a:t>Proyecto de prueba</a:t>
            </a:r>
            <a:br>
              <a:rPr lang="es-MX" altLang="es-ES" sz="3200" b="1" dirty="0">
                <a:solidFill>
                  <a:srgbClr val="3284D5"/>
                </a:solidFill>
                <a:cs typeface="+mn-lt"/>
              </a:rPr>
            </a:br>
            <a:r>
              <a:rPr lang="es-MX" altLang="es-ES" sz="3200" b="1" dirty="0">
                <a:solidFill>
                  <a:srgbClr val="3284D5"/>
                </a:solidFill>
                <a:cs typeface="+mn-lt"/>
              </a:rPr>
              <a:t>Plan Number: #</a:t>
            </a:r>
            <a:r>
              <a:rPr lang="es-ES" altLang="es-MX" sz="3200" b="1" dirty="0">
                <a:solidFill>
                  <a:srgbClr val="3284D5"/>
                </a:solidFill>
                <a:cs typeface="+mn-lt"/>
              </a:rPr>
              <a:t>14</a:t>
            </a:r>
            <a:endParaRPr lang="es-ES" altLang="es-ES_tradnl" sz="3200" b="1" dirty="0">
              <a:solidFill>
                <a:srgbClr val="3284D5"/>
              </a:solidFill>
              <a:cs typeface="+mn-lt"/>
            </a:endParaRPr>
          </a:p>
          <a:p>
            <a:pPr algn="ctr"/>
            <a:r>
              <a:rPr lang="es-ES_tradnl" sz="3200" b="1" dirty="0">
                <a:solidFill>
                  <a:srgbClr val="3284D5"/>
                </a:solidFill>
                <a:cs typeface="+mn-lt"/>
              </a:rPr>
              <a:t>Project </a:t>
            </a:r>
            <a:r>
              <a:rPr lang="es-MX" altLang="es-ES_tradnl" sz="3200" b="1" dirty="0">
                <a:solidFill>
                  <a:srgbClr val="3284D5"/>
                </a:solidFill>
                <a:cs typeface="+mn-lt"/>
              </a:rPr>
              <a:t>Number: #</a:t>
            </a:r>
            <a:r>
              <a:rPr lang="es-ES" altLang="es-MX" sz="3200" b="1" dirty="0">
                <a:solidFill>
                  <a:srgbClr val="3284D5"/>
                </a:solidFill>
                <a:cs typeface="+mn-lt"/>
              </a:rPr>
              <a:t> 14</a:t>
            </a:r>
            <a:endParaRPr lang="es-ES" altLang="es-ES_tradnl" sz="3200" b="1" dirty="0">
              <a:solidFill>
                <a:srgbClr val="3284D5"/>
              </a:solidFill>
              <a:cs typeface="+mn-lt"/>
            </a:endParaRPr>
          </a:p>
          <a:p>
            <a:pPr algn="ctr"/>
            <a:r>
              <a:rPr lang="es-ES_tradnl" sz="3200" b="1" dirty="0" err="1">
                <a:solidFill>
                  <a:srgbClr val="3284D5"/>
                </a:solidFill>
                <a:cs typeface="+mn-lt"/>
              </a:rPr>
              <a:t>Owner</a:t>
            </a:r>
            <a:r>
              <a:rPr lang="es-ES_tradnl" sz="3200" b="1" dirty="0">
                <a:solidFill>
                  <a:srgbClr val="3284D5"/>
                </a:solidFill>
                <a:cs typeface="+mn-lt"/>
              </a:rPr>
              <a:t>:</a:t>
            </a:r>
            <a:r>
              <a:rPr lang="es-ES" altLang="es-ES_tradnl" sz="3200" b="1" dirty="0">
                <a:solidFill>
                  <a:srgbClr val="3284D5"/>
                </a:solidFill>
                <a:cs typeface="+mn-lt"/>
              </a:rPr>
              <a:t>Mauricio Balcazar</a:t>
            </a:r>
            <a:r>
              <a:rPr lang="es-MX" altLang="es-ES_tradnl" sz="3200" b="1" dirty="0">
                <a:solidFill>
                  <a:srgbClr val="3284D5"/>
                </a:solidFill>
                <a:cs typeface="+mn-lt"/>
              </a:rPr>
              <a:t> </a:t>
            </a:r>
            <a:br>
              <a:rPr lang="es-MX" altLang="es-ES_tradnl" sz="3200" b="1" dirty="0">
                <a:solidFill>
                  <a:srgbClr val="3284D5"/>
                </a:solidFill>
                <a:cs typeface="+mn-lt"/>
              </a:rPr>
            </a:br>
            <a:r>
              <a:rPr lang="es-ES" sz="3200" b="1" dirty="0" err="1">
                <a:solidFill>
                  <a:srgbClr val="3284D5"/>
                </a:solidFill>
                <a:cs typeface="+mn-lt"/>
              </a:rPr>
              <a:t>Area</a:t>
            </a:r>
            <a:r>
              <a:rPr lang="es-ES" sz="3200" b="1" dirty="0">
                <a:solidFill>
                  <a:srgbClr val="3284D5"/>
                </a:solidFill>
                <a:cs typeface="+mn-lt"/>
              </a:rPr>
              <a:t>: </a:t>
            </a:r>
            <a:r>
              <a:rPr lang="es-MX" altLang="es-ES" sz="3200" b="1" dirty="0">
                <a:solidFill>
                  <a:srgbClr val="3284D5"/>
                </a:solidFill>
                <a:cs typeface="+mn-lt"/>
              </a:rPr>
              <a:t> </a:t>
            </a:r>
            <a:r>
              <a:rPr lang="es-ES" altLang="es-MX" sz="3200" b="1" dirty="0">
                <a:solidFill>
                  <a:srgbClr val="3284D5"/>
                </a:solidFill>
                <a:cs typeface="+mn-lt"/>
              </a:rPr>
              <a:t>Marketing</a:t>
            </a:r>
            <a:endParaRPr lang="es-ES" altLang="es-MX" sz="3200" b="1" dirty="0">
              <a:solidFill>
                <a:srgbClr val="3284D5"/>
              </a:solidFill>
              <a:cs typeface="+mn-lt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2055464" y="242381"/>
            <a:ext cx="527177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Analysis Team: </a:t>
            </a:r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(in case of apply frame work)</a:t>
            </a:r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-572770" y="1093470"/>
            <a:ext cx="49409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es-MX" altLang="en-US" sz="20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Example: </a:t>
            </a:r>
            <a:endParaRPr lang="es-MX" altLang="en-US" sz="20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aphicFrame>
        <p:nvGraphicFramePr>
          <p:cNvPr id="6" name="Table 5"/>
          <p:cNvGraphicFramePr/>
          <p:nvPr/>
        </p:nvGraphicFramePr>
        <p:xfrm>
          <a:off x="221615" y="1492250"/>
          <a:ext cx="8656320" cy="4861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63240"/>
                <a:gridCol w="1180465"/>
                <a:gridCol w="1065530"/>
                <a:gridCol w="1141730"/>
                <a:gridCol w="1114425"/>
                <a:gridCol w="1090930"/>
              </a:tblGrid>
              <a:tr h="74295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en-US" sz="1600" b="0">
                          <a:solidFill>
                            <a:srgbClr val="000000"/>
                          </a:solidFill>
                          <a:latin typeface="Microsoft YaHei" panose="020B0503020204020204" charset="-122"/>
                        </a:rPr>
                        <a:t>NOMBRE DEL PROVEEDOR</a:t>
                      </a:r>
                      <a:endParaRPr lang="en-US" sz="1600" b="0">
                        <a:solidFill>
                          <a:srgbClr val="000000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FFFFFF"/>
                          </a:solidFill>
                          <a:latin typeface="Microsoft YaHei" panose="020B0503020204020204" charset="-122"/>
                        </a:rPr>
                        <a:t>SUPPLIER 1</a:t>
                      </a:r>
                      <a:endParaRPr lang="en-US" sz="1400" b="1">
                        <a:solidFill>
                          <a:srgbClr val="FFFFFF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FFFFFF"/>
                          </a:solidFill>
                          <a:latin typeface="Microsoft YaHei" panose="020B0503020204020204" charset="-122"/>
                        </a:rPr>
                        <a:t>SUPPLIER 2</a:t>
                      </a:r>
                      <a:endParaRPr lang="en-US" sz="1400" b="1">
                        <a:solidFill>
                          <a:srgbClr val="FFFFFF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FFFFFF"/>
                          </a:solidFill>
                          <a:latin typeface="Microsoft YaHei" panose="020B0503020204020204" charset="-122"/>
                        </a:rPr>
                        <a:t>SUPPLIER 3</a:t>
                      </a:r>
                      <a:endParaRPr lang="en-US" sz="1400" b="1">
                        <a:solidFill>
                          <a:srgbClr val="FFFFFF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FFFFFF"/>
                          </a:solidFill>
                          <a:latin typeface="Microsoft YaHei" panose="020B0503020204020204" charset="-122"/>
                        </a:rPr>
                        <a:t>SUPPLIER 4</a:t>
                      </a:r>
                      <a:endParaRPr lang="en-US" sz="1400" b="1">
                        <a:solidFill>
                          <a:srgbClr val="FFFFFF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400" b="1">
                          <a:solidFill>
                            <a:srgbClr val="FFFFFF"/>
                          </a:solidFill>
                          <a:latin typeface="Microsoft YaHei" panose="020B0503020204020204" charset="-122"/>
                        </a:rPr>
                        <a:t>SUPPLIER 5</a:t>
                      </a:r>
                      <a:endParaRPr lang="en-US" sz="1400" b="1">
                        <a:solidFill>
                          <a:srgbClr val="FFFFFF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00B0F0"/>
                    </a:solidFill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评委1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Calificador</a:t>
                      </a:r>
                      <a:r>
                        <a:rPr lang="en-US" sz="1400" b="0">
                          <a:solidFill>
                            <a:srgbClr val="5B9BD5"/>
                          </a:solidFill>
                          <a:latin typeface="Microsoft YaHei" panose="020B0503020204020204" charset="-122"/>
                        </a:rPr>
                        <a:t>Li Yang</a:t>
                      </a:r>
                      <a:endParaRPr lang="en-US" sz="1400" b="0">
                        <a:solidFill>
                          <a:srgbClr val="5B9BD5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评委2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Calificador  </a:t>
                      </a:r>
                      <a:r>
                        <a:rPr lang="en-US" sz="1400" b="0">
                          <a:solidFill>
                            <a:srgbClr val="5B9BD5"/>
                          </a:solidFill>
                          <a:latin typeface="Microsoft YaHei" panose="020B0503020204020204" charset="-122"/>
                        </a:rPr>
                        <a:t>Zhou Shanshan</a:t>
                      </a:r>
                      <a:endParaRPr lang="en-US" sz="1400" b="0">
                        <a:solidFill>
                          <a:srgbClr val="5B9BD5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600" b="0">
                        <a:solidFill>
                          <a:srgbClr val="000000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评委3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Calificador </a:t>
                      </a:r>
                      <a:r>
                        <a:rPr lang="en-US" sz="1400" b="0">
                          <a:solidFill>
                            <a:srgbClr val="5B9BD5"/>
                          </a:solidFill>
                          <a:latin typeface="Microsoft YaHei" panose="020B0503020204020204" charset="-122"/>
                        </a:rPr>
                        <a:t>Xu Yuqing</a:t>
                      </a:r>
                      <a:endParaRPr lang="en-US" sz="1400" b="0">
                        <a:solidFill>
                          <a:srgbClr val="5B9BD5"/>
                        </a:solidFill>
                        <a:latin typeface="Microsoft YaHei" panose="020B050302020402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评委4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Calificador </a:t>
                      </a:r>
                      <a:r>
                        <a:rPr lang="en-US" sz="1400" b="0">
                          <a:solidFill>
                            <a:srgbClr val="5B9BD5"/>
                          </a:solidFill>
                          <a:latin typeface="Calibri" panose="020F0502020204030204" charset="-122"/>
                        </a:rPr>
                        <a:t>Ouyang Jiayi</a:t>
                      </a:r>
                      <a:endParaRPr lang="en-US" sz="1400" b="0">
                        <a:solidFill>
                          <a:srgbClr val="5B9BD5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1">
                          <a:solidFill>
                            <a:srgbClr val="FFC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技术得分</a:t>
                      </a:r>
                      <a:r>
                        <a:rPr lang="en-US" sz="1600" b="1">
                          <a:solidFill>
                            <a:srgbClr val="FFC000"/>
                          </a:solidFill>
                          <a:latin typeface="Calibri" panose="020F0502020204030204" charset="-122"/>
                        </a:rPr>
                        <a:t> Calificacion total tecnica</a:t>
                      </a:r>
                      <a:endParaRPr lang="en-US" sz="1600" b="1">
                        <a:solidFill>
                          <a:srgbClr val="FFC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499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商务价(不含税)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Monto total Sin IVA</a:t>
                      </a:r>
                      <a:endParaRPr lang="en-US" sz="16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43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报价单价(含税)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Monto total con IVA incluido</a:t>
                      </a:r>
                      <a:endParaRPr lang="en-US" sz="16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5435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1">
                          <a:solidFill>
                            <a:srgbClr val="70AD47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商务得分</a:t>
                      </a:r>
                      <a:r>
                        <a:rPr lang="en-US" sz="1600" b="1">
                          <a:solidFill>
                            <a:srgbClr val="70AD47"/>
                          </a:solidFill>
                          <a:latin typeface="Calibri" panose="020F0502020204030204" charset="-122"/>
                        </a:rPr>
                        <a:t> Calificacion total de parte comercial</a:t>
                      </a:r>
                      <a:endParaRPr lang="en-US" sz="1600" b="1">
                        <a:solidFill>
                          <a:srgbClr val="70AD47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技术权重(%)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Parte tecnica</a:t>
                      </a:r>
                      <a:endParaRPr lang="en-US" sz="16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7340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0">
                          <a:solidFill>
                            <a:srgbClr val="00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商务权重(%)</a:t>
                      </a:r>
                      <a:r>
                        <a:rPr lang="en-US" sz="1600" b="0">
                          <a:solidFill>
                            <a:srgbClr val="000000"/>
                          </a:solidFill>
                          <a:latin typeface="Calibri" panose="020F0502020204030204" charset="-122"/>
                        </a:rPr>
                        <a:t> Parte comercial</a:t>
                      </a:r>
                      <a:endParaRPr lang="en-US" sz="16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06705">
                <a:tc>
                  <a:txBody>
                    <a:bodyPr/>
                    <a:p>
                      <a:pPr indent="0">
                        <a:buNone/>
                      </a:pPr>
                      <a:r>
                        <a:rPr lang="zh-CN" sz="1600" b="1">
                          <a:solidFill>
                            <a:srgbClr val="FF0000"/>
                          </a:solidFill>
                          <a:latin typeface="Arial" panose="020B0604020202090204" pitchFamily="34" charset="0"/>
                          <a:ea typeface="Calibri" panose="020F0502020204030204" charset="-122"/>
                        </a:rPr>
                        <a:t>综合得分</a:t>
                      </a:r>
                      <a:r>
                        <a:rPr lang="en-US" sz="1600" b="1">
                          <a:solidFill>
                            <a:srgbClr val="FF0000"/>
                          </a:solidFill>
                          <a:latin typeface="Calibri" panose="020F0502020204030204" charset="-122"/>
                        </a:rPr>
                        <a:t> Ganador</a:t>
                      </a:r>
                      <a:endParaRPr lang="en-US" sz="1600" b="1">
                        <a:solidFill>
                          <a:srgbClr val="FF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>
                        <a:buNone/>
                      </a:pPr>
                      <a:endParaRPr lang="en-US" sz="1400" b="0">
                        <a:solidFill>
                          <a:srgbClr val="000000"/>
                        </a:solidFill>
                        <a:latin typeface="Calibri" panose="020F0502020204030204" charset="-122"/>
                      </a:endParaRPr>
                    </a:p>
                  </a:txBody>
                  <a:tcPr marL="12700" marR="12700" marT="12700" vert="horz" anchor="ctr" anchorCtr="0">
                    <a:lnL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1270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1800194" y="201741"/>
            <a:ext cx="5561330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Comparative </a:t>
            </a:r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(in case of not applying fame work)</a:t>
            </a:r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  <a:p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-323215" y="4911725"/>
            <a:ext cx="494093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Justification of selected supplier:</a:t>
            </a:r>
            <a:endParaRPr lang="es-MX" altLang="en-US" sz="20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graphicFrame>
        <p:nvGraphicFramePr>
          <p:cNvPr id="2" name="Table 1"/>
          <p:cNvGraphicFramePr/>
          <p:nvPr/>
        </p:nvGraphicFramePr>
        <p:xfrm>
          <a:off x="282575" y="1659890"/>
          <a:ext cx="8315325" cy="3042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7490"/>
                <a:gridCol w="617220"/>
                <a:gridCol w="800100"/>
                <a:gridCol w="880110"/>
                <a:gridCol w="697230"/>
                <a:gridCol w="885825"/>
                <a:gridCol w="714375"/>
                <a:gridCol w="942975"/>
              </a:tblGrid>
              <a:tr h="284480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>
                      <a:noFill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>
                      <a:noFill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FBI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D9F1"/>
                    </a:solidFill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Fridmay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D9F1"/>
                    </a:solidFill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Promo Piensa 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5D9F1"/>
                    </a:solidFill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49466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Concepto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Cantidad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Unit cost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Total 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Unit cost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Total 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Unit cost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1">
                          <a:solidFill>
                            <a:srgbClr val="FFFFFF"/>
                          </a:solidFill>
                          <a:latin typeface="Arial" panose="020B0604020202090204" charset="-122"/>
                        </a:rPr>
                        <a:t>Total </a:t>
                      </a:r>
                      <a:endParaRPr lang="en-US" sz="1200" b="1">
                        <a:solidFill>
                          <a:srgbClr val="FFFFFF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112712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s-MX" alt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ÍTEM</a:t>
                      </a:r>
                      <a:endParaRPr lang="es-MX" alt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s-MX" alt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 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3845"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2844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Sub Total +  IVA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283845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Tiempo de entrega 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  <a:tr h="284480">
                <a:tc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Provedor seleccionado 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r>
                        <a:rPr lang="en-US" sz="1200" b="0">
                          <a:solidFill>
                            <a:srgbClr val="000000"/>
                          </a:solidFill>
                          <a:latin typeface="Arial" panose="020B0604020202090204" charset="-122"/>
                        </a:rPr>
                        <a:t>X</a:t>
                      </a: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00"/>
                    </a:solidFill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  <a:tc gridSpan="2">
                  <a:txBody>
                    <a:bodyPr/>
                    <a:p>
                      <a:pPr indent="0" algn="ctr">
                        <a:buNone/>
                      </a:pPr>
                      <a:endParaRPr lang="en-US" sz="1200" b="0">
                        <a:solidFill>
                          <a:srgbClr val="000000"/>
                        </a:solidFill>
                        <a:latin typeface="Arial" panose="020B0604020202090204" charset="-122"/>
                      </a:endParaRPr>
                    </a:p>
                  </a:txBody>
                  <a:tcPr marL="12700" marR="12700" marT="12700" vert="horz" anchor="ctr" anchorCtr="0">
                    <a:lnL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L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cPr>
                    <a:lnR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R>
                    <a:lnT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T>
                    <a:lnB w="6350" cap="flat" cmpd="sng">
                      <a:solidFill>
                        <a:srgbClr val="000000"/>
                      </a:solidFill>
                      <a:prstDash val="solid"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 Box 4"/>
          <p:cNvSpPr txBox="1"/>
          <p:nvPr/>
        </p:nvSpPr>
        <p:spPr>
          <a:xfrm>
            <a:off x="-614680" y="1483995"/>
            <a:ext cx="49409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>
              <a:buClrTx/>
              <a:buSzTx/>
              <a:buFontTx/>
            </a:pPr>
            <a:r>
              <a:rPr lang="es-MX" altLang="en-US" sz="20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Example</a:t>
            </a:r>
            <a:endParaRPr lang="es-MX" altLang="en-US" sz="20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2564734" y="272861"/>
            <a:ext cx="4182745" cy="9531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Review of physical samples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  <a:p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584"/>
          <p:cNvSpPr txBox="1"/>
          <p:nvPr/>
        </p:nvSpPr>
        <p:spPr>
          <a:xfrm>
            <a:off x="1828921" y="2588455"/>
            <a:ext cx="5880174" cy="12660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1800" spc="0">
                <a:solidFill>
                  <a:srgbClr val="000000"/>
                </a:solidFill>
              </a:defRPr>
            </a:pPr>
            <a:r>
              <a:rPr lang="es-ES" sz="2400" spc="-100" dirty="0">
                <a:solidFill>
                  <a:srgbClr val="3284D5"/>
                </a:solidFill>
              </a:rPr>
              <a:t>	</a:t>
            </a:r>
            <a:endParaRPr kumimoji="0" lang="es-ES" sz="2400" i="0" u="none" strike="noStrike" kern="1200" cap="none" spc="-100" normalizeH="0" baseline="0" noProof="0" dirty="0">
              <a:ln>
                <a:noFill/>
              </a:ln>
              <a:solidFill>
                <a:srgbClr val="3284D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2320894" y="198566"/>
            <a:ext cx="26993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Project Approval</a:t>
            </a:r>
            <a:r>
              <a:rPr lang="es-MX" altLang="en-US" sz="2000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 </a:t>
            </a:r>
            <a:endParaRPr lang="es-MX" altLang="en-US" sz="2000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915" y="941070"/>
            <a:ext cx="8980170" cy="4596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n-US" sz="2000" b="1" dirty="0">
                <a:solidFill>
                  <a:srgbClr val="3284D5"/>
                </a:solidFill>
                <a:cs typeface="Geogrotesque Regular"/>
              </a:rPr>
              <a:t>OBJECTIVE: </a:t>
            </a:r>
            <a:r>
              <a:rPr lang="es-ES" altLang="es-MX" sz="2000" b="1" dirty="0">
                <a:solidFill>
                  <a:srgbClr val="3284D5"/>
                </a:solidFill>
                <a:cs typeface="Geogrotesque Regular"/>
              </a:rPr>
              <a:t>slkañsKLÑKAsmnflajnAFS</a:t>
            </a:r>
            <a:br>
              <a:rPr lang="es-MX" altLang="en-US" sz="2000" b="1" dirty="0">
                <a:solidFill>
                  <a:srgbClr val="3284D5"/>
                </a:solidFill>
                <a:cs typeface="Geogrotesque Regular"/>
              </a:rPr>
            </a:br>
            <a:endParaRPr lang="en-US" sz="2000" b="1" dirty="0">
              <a:solidFill>
                <a:srgbClr val="3284D5"/>
              </a:solidFill>
              <a:cs typeface="Geogrotesque Regular"/>
            </a:endParaRPr>
          </a:p>
          <a:p>
            <a:pPr lvl="0"/>
            <a:r>
              <a:rPr lang="es-ES" sz="2000" b="1" spc="-100" dirty="0">
                <a:solidFill>
                  <a:srgbClr val="3284D5"/>
                </a:solidFill>
              </a:rPr>
              <a:t>WHEN</a:t>
            </a:r>
            <a:r>
              <a:rPr lang="es-MX" altLang="es-ES" sz="2000" b="1" spc="-100" dirty="0">
                <a:solidFill>
                  <a:srgbClr val="3284D5"/>
                </a:solidFill>
              </a:rPr>
              <a:t>:</a:t>
            </a:r>
            <a:r>
              <a:rPr lang="es-ES" altLang="es-MX" sz="2000" b="1" spc="-100" dirty="0">
                <a:solidFill>
                  <a:srgbClr val="3284D5"/>
                </a:solidFill>
              </a:rPr>
              <a:t> aslkdnlaksjdlkas</a:t>
            </a:r>
            <a:br>
              <a:rPr lang="es-MX" altLang="es-ES" sz="2000" b="1" spc="-100" dirty="0">
                <a:solidFill>
                  <a:srgbClr val="3284D5"/>
                </a:solidFill>
              </a:rPr>
            </a:br>
            <a:endParaRPr lang="es-ES" sz="2000" b="1" spc="-100" dirty="0">
              <a:solidFill>
                <a:srgbClr val="3284D5"/>
              </a:solidFill>
            </a:endParaRPr>
          </a:p>
          <a:p>
            <a:pPr lvl="0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MX" altLang="es-ES" sz="2000" b="1" spc="-100" dirty="0">
                <a:solidFill>
                  <a:srgbClr val="3284D5"/>
                </a:solidFill>
              </a:rPr>
              <a:t>DETAILS</a:t>
            </a:r>
            <a:r>
              <a:rPr lang="es-ES" sz="2000" b="1" spc="-100" dirty="0">
                <a:solidFill>
                  <a:srgbClr val="3284D5"/>
                </a:solidFill>
              </a:rPr>
              <a:t>:  asdaskdjalskfñnasdjnñgaskjernfñlkeNFÑa</a:t>
            </a:r>
            <a:endParaRPr lang="es-ES" sz="2000" b="1" spc="-100" dirty="0">
              <a:solidFill>
                <a:srgbClr val="3284D5"/>
              </a:solidFill>
            </a:endParaRPr>
          </a:p>
          <a:p>
            <a:pPr lvl="0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n-US" altLang="es-MX" sz="2000" b="1" spc="-100" dirty="0">
              <a:solidFill>
                <a:srgbClr val="3284D5"/>
              </a:solidFill>
            </a:endParaRPr>
          </a:p>
          <a:p>
            <a:pPr lvl="0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n-US" altLang="es-MX" sz="2000" b="1" spc="-100" dirty="0">
              <a:solidFill>
                <a:srgbClr val="3284D5"/>
              </a:solidFill>
            </a:endParaRPr>
          </a:p>
          <a:p>
            <a:pPr lvl="0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n-US" altLang="es-MX" sz="2000" b="1" spc="-100" dirty="0">
              <a:solidFill>
                <a:srgbClr val="3284D5"/>
              </a:solidFill>
            </a:endParaRPr>
          </a:p>
          <a:p>
            <a:pPr lvl="0" algn="l">
              <a:spcBef>
                <a:spcPct val="20000"/>
              </a:spcBef>
              <a:buClrTx/>
              <a:buSzTx/>
              <a:buFontTx/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</a:rPr>
              <a:t>WHERE: </a:t>
            </a:r>
            <a:r>
              <a:rPr lang="es-ES" sz="2000" spc="-100" dirty="0">
                <a:solidFill>
                  <a:srgbClr val="3284D5"/>
                </a:solidFill>
              </a:rPr>
              <a:t> </a:t>
            </a:r>
            <a:r>
              <a:rPr lang="en-US" altLang="es-MX" sz="2000" b="1" spc="-100" dirty="0">
                <a:solidFill>
                  <a:srgbClr val="3284D5"/>
                </a:solidFill>
              </a:rPr>
              <a:t>Nationwide</a:t>
            </a:r>
            <a:endParaRPr lang="en-US" altLang="es-MX" sz="2000" b="1" spc="-100" dirty="0">
              <a:solidFill>
                <a:srgbClr val="3284D5"/>
              </a:solidFill>
            </a:endParaRPr>
          </a:p>
          <a:p>
            <a:pPr lvl="0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s-ES" sz="2000" b="1" spc="-100" dirty="0">
              <a:solidFill>
                <a:srgbClr val="3284D5"/>
              </a:solidFill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s-ES" sz="2000" spc="-100" dirty="0">
              <a:solidFill>
                <a:srgbClr val="3284D5"/>
              </a:solidFill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endParaRPr lang="es-ES" sz="2400" b="1" spc="-100" dirty="0">
              <a:solidFill>
                <a:srgbClr val="3284D5"/>
              </a:solidFill>
            </a:endParaRPr>
          </a:p>
          <a:p>
            <a:pPr lvl="0"/>
            <a:r>
              <a:rPr lang="es-ES" sz="1600" b="1" spc="-100" dirty="0">
                <a:solidFill>
                  <a:srgbClr val="3284D5"/>
                </a:solidFill>
              </a:rPr>
              <a:t>            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635" y="38100"/>
            <a:ext cx="1248410" cy="785495"/>
          </a:xfrm>
          <a:prstGeom prst="rect">
            <a:avLst/>
          </a:prstGeom>
        </p:spPr>
      </p:pic>
      <p:sp>
        <p:nvSpPr>
          <p:cNvPr id="11" name="TextBox 6"/>
          <p:cNvSpPr txBox="1"/>
          <p:nvPr/>
        </p:nvSpPr>
        <p:spPr>
          <a:xfrm>
            <a:off x="5541010" y="5537200"/>
            <a:ext cx="216789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Tony Ling 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General Manager</a:t>
            </a:r>
            <a:endParaRPr lang="es-ES" sz="2000" b="1" spc="-100" dirty="0">
              <a:solidFill>
                <a:srgbClr val="3284D5"/>
              </a:solidFill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635" y="92075"/>
            <a:ext cx="1375410" cy="628650"/>
          </a:xfrm>
          <a:prstGeom prst="rect">
            <a:avLst/>
          </a:prstGeom>
        </p:spPr>
      </p:pic>
      <p:sp>
        <p:nvSpPr>
          <p:cNvPr id="2" name="TextBox 6"/>
          <p:cNvSpPr txBox="1"/>
          <p:nvPr/>
        </p:nvSpPr>
        <p:spPr>
          <a:xfrm>
            <a:off x="576580" y="5537200"/>
            <a:ext cx="2167890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Oscar Lara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 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CEO México</a:t>
            </a:r>
            <a:endParaRPr lang="es-ES" sz="2000" b="1" spc="-100" dirty="0">
              <a:solidFill>
                <a:srgbClr val="3284D5"/>
              </a:solidFill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</a:t>
            </a:r>
            <a:endParaRPr lang="es-ES" b="1" spc="-100" dirty="0">
              <a:solidFill>
                <a:srgbClr val="3284D5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2359660" y="252730"/>
            <a:ext cx="4805680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Reference images </a:t>
            </a:r>
            <a:endParaRPr lang="es-MX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4190" y="1320165"/>
            <a:ext cx="8364220" cy="5225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Screenshot_2025-03-19_at_10.52.37_a.m.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2584"/>
          <p:cNvSpPr txBox="1"/>
          <p:nvPr/>
        </p:nvSpPr>
        <p:spPr>
          <a:xfrm>
            <a:off x="1828921" y="2588455"/>
            <a:ext cx="5880174" cy="126609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 sz="1800" spc="0">
                <a:solidFill>
                  <a:srgbClr val="000000"/>
                </a:solidFill>
              </a:defRPr>
            </a:pPr>
            <a:r>
              <a:rPr lang="es-ES" sz="2400" spc="-100" dirty="0">
                <a:solidFill>
                  <a:srgbClr val="3284D5"/>
                </a:solidFill>
              </a:rPr>
              <a:t>	</a:t>
            </a:r>
            <a:endParaRPr kumimoji="0" lang="es-ES" sz="2400" i="0" u="none" strike="noStrike" kern="1200" cap="none" spc="-100" normalizeH="0" baseline="0" noProof="0" dirty="0">
              <a:ln>
                <a:noFill/>
              </a:ln>
              <a:solidFill>
                <a:srgbClr val="3284D5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TextBox 2"/>
          <p:cNvSpPr txBox="1"/>
          <p:nvPr/>
        </p:nvSpPr>
        <p:spPr>
          <a:xfrm>
            <a:off x="1506220" y="170180"/>
            <a:ext cx="52425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PO NAME:</a:t>
            </a:r>
            <a:endParaRPr lang="es-MX" altLang="en-US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81915" y="946785"/>
            <a:ext cx="8980170" cy="5200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SUPPLIER:</a:t>
            </a:r>
            <a:r>
              <a:rPr lang="es-ES" altLang="es-MX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Wiper</a:t>
            </a:r>
            <a: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				PLAN NUMBER:</a:t>
            </a:r>
            <a:r>
              <a:rPr lang="es-ES" altLang="es-MX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 14</a:t>
            </a:r>
            <a:b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</a:br>
            <a:br>
              <a:rPr lang="es-MX" altLang="en-US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</a:br>
            <a:r>
              <a:rPr lang="es-MX" altLang="es-ES" b="1" spc="-100" dirty="0">
                <a:solidFill>
                  <a:srgbClr val="3284D5"/>
                </a:solidFill>
              </a:rPr>
              <a:t>DELIVERY TIME: </a:t>
            </a:r>
            <a:r>
              <a:rPr lang="es-ES" altLang="es-MX" b="1" spc="-100" dirty="0">
                <a:solidFill>
                  <a:srgbClr val="3284D5"/>
                </a:solidFill>
              </a:rPr>
              <a:t>10 de enero 2025</a:t>
            </a:r>
            <a:endParaRPr lang="es-ES" b="1" spc="-100" dirty="0">
              <a:solidFill>
                <a:srgbClr val="3284D5"/>
              </a:solidFill>
            </a:endParaRPr>
          </a:p>
          <a:p>
            <a:pPr lvl="0"/>
            <a:endParaRPr lang="es-ES" b="1" spc="-100" dirty="0">
              <a:solidFill>
                <a:srgbClr val="3284D5"/>
              </a:solidFill>
            </a:endParaRPr>
          </a:p>
          <a:p>
            <a:pPr lvl="0"/>
            <a:br>
              <a:rPr lang="es-MX" altLang="es-ES" b="1" spc="-100" dirty="0">
                <a:solidFill>
                  <a:srgbClr val="3284D5"/>
                </a:solidFill>
              </a:rPr>
            </a:br>
            <a:r>
              <a:rPr lang="es-MX" altLang="es-ES" b="1" spc="-100" dirty="0">
                <a:solidFill>
                  <a:srgbClr val="3284D5"/>
                </a:solidFill>
              </a:rPr>
              <a:t>DELIVERY ADDRESS: </a:t>
            </a:r>
            <a:r>
              <a:rPr lang="es-ES" altLang="es-MX" b="1" spc="-100" dirty="0">
                <a:solidFill>
                  <a:srgbClr val="3284D5"/>
                </a:solidFill>
              </a:rPr>
              <a:t> CDMX</a:t>
            </a:r>
            <a:endParaRPr lang="es-ES" b="1" spc="-100" dirty="0">
              <a:solidFill>
                <a:srgbClr val="3284D5"/>
              </a:solidFill>
            </a:endParaRPr>
          </a:p>
          <a:p>
            <a:pPr lvl="0"/>
            <a:endParaRPr lang="es-ES" b="1" spc="-100" dirty="0">
              <a:solidFill>
                <a:srgbClr val="3284D5"/>
              </a:solidFill>
            </a:endParaRPr>
          </a:p>
          <a:p>
            <a:br>
              <a:rPr lang="es-ES" b="1" spc="-100" dirty="0">
                <a:solidFill>
                  <a:srgbClr val="3284D5"/>
                </a:solidFill>
              </a:rPr>
            </a:br>
            <a:r>
              <a:rPr lang="es-ES" b="1" spc="-100" dirty="0">
                <a:solidFill>
                  <a:srgbClr val="3284D5"/>
                </a:solidFill>
              </a:rPr>
              <a:t>B</a:t>
            </a:r>
            <a:r>
              <a:rPr lang="es-MX" altLang="es-ES" b="1" spc="-100" dirty="0">
                <a:solidFill>
                  <a:srgbClr val="3284D5"/>
                </a:solidFill>
              </a:rPr>
              <a:t>UDGET 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MXN</a:t>
            </a:r>
            <a:r>
              <a:rPr lang="es-MX" altLang="es-ES" b="1" spc="-100" dirty="0">
                <a:solidFill>
                  <a:srgbClr val="3284D5"/>
                </a:solidFill>
              </a:rPr>
              <a:t>: </a:t>
            </a:r>
            <a:r>
              <a:rPr lang="es-ES" altLang="es-MX" b="1" spc="-100" dirty="0">
                <a:solidFill>
                  <a:srgbClr val="3284D5"/>
                </a:solidFill>
              </a:rPr>
              <a:t> 150000</a:t>
            </a:r>
            <a:r>
              <a:rPr lang="es-MX" altLang="es-ES" b="1" spc="-100" dirty="0">
                <a:solidFill>
                  <a:srgbClr val="FF0000"/>
                </a:solidFill>
              </a:rPr>
              <a:t>+</a:t>
            </a:r>
            <a:r>
              <a:rPr lang="es-ES" b="1" spc="-100" dirty="0">
                <a:solidFill>
                  <a:srgbClr val="FF0000"/>
                </a:solidFill>
              </a:rPr>
              <a:t> TA</a:t>
            </a:r>
            <a:r>
              <a:rPr lang="es-MX" altLang="es-ES" b="1" spc="-100" dirty="0">
                <a:solidFill>
                  <a:srgbClr val="FF0000"/>
                </a:solidFill>
              </a:rPr>
              <a:t>x  </a:t>
            </a:r>
            <a:r>
              <a:rPr lang="es-MX" altLang="es-ES" b="1" spc="-100" dirty="0">
                <a:solidFill>
                  <a:srgbClr val="3284D5"/>
                </a:solidFill>
              </a:rPr>
              <a:t>                                                                              </a:t>
            </a:r>
            <a:endParaRPr lang="es-ES" altLang="es-ES" b="1" spc="-100" dirty="0">
              <a:solidFill>
                <a:srgbClr val="3284D5"/>
              </a:solidFill>
            </a:endParaRPr>
          </a:p>
          <a:p>
            <a:pPr lvl="0"/>
            <a:br>
              <a:rPr lang="es-ES" b="1" spc="-100" dirty="0">
                <a:solidFill>
                  <a:srgbClr val="3284D5"/>
                </a:solidFill>
                <a:sym typeface="+mn-ea"/>
              </a:rPr>
            </a:br>
            <a:r>
              <a:rPr lang="es-ES" b="1" spc="-100" dirty="0">
                <a:solidFill>
                  <a:srgbClr val="3284D5"/>
                </a:solidFill>
                <a:sym typeface="+mn-ea"/>
              </a:rPr>
              <a:t>B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UDGET USD:</a:t>
            </a:r>
            <a:r>
              <a:rPr lang="es-ES" altLang="es-MX" b="1" spc="-100" dirty="0">
                <a:solidFill>
                  <a:srgbClr val="3284D5"/>
                </a:solidFill>
                <a:sym typeface="+mn-ea"/>
              </a:rPr>
              <a:t>10000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 </a:t>
            </a:r>
            <a:r>
              <a:rPr lang="es-MX" altLang="es-ES" b="1" spc="-100" dirty="0">
                <a:solidFill>
                  <a:srgbClr val="FF0000"/>
                </a:solidFill>
                <a:sym typeface="+mn-ea"/>
              </a:rPr>
              <a:t>+</a:t>
            </a:r>
            <a:r>
              <a:rPr lang="es-ES" b="1" spc="-100" dirty="0">
                <a:solidFill>
                  <a:srgbClr val="FF0000"/>
                </a:solidFill>
                <a:sym typeface="+mn-ea"/>
              </a:rPr>
              <a:t>TAX</a:t>
            </a:r>
            <a:r>
              <a:rPr lang="es-MX" altLang="es-ES" b="1" spc="-100" dirty="0">
                <a:solidFill>
                  <a:srgbClr val="FF0000"/>
                </a:solidFill>
                <a:sym typeface="+mn-ea"/>
              </a:rPr>
              <a:t>		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EXCHANGE RATE: </a:t>
            </a:r>
            <a:r>
              <a:rPr lang="es-ES" altLang="es-MX" b="1" spc="-100" dirty="0">
                <a:solidFill>
                  <a:srgbClr val="3284D5"/>
                </a:solidFill>
                <a:sym typeface="+mn-ea"/>
              </a:rPr>
              <a:t>20.12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 </a:t>
            </a:r>
            <a:endParaRPr lang="es-MX" altLang="es-ES" b="1" spc="-100" dirty="0">
              <a:solidFill>
                <a:srgbClr val="3284D5"/>
              </a:solidFill>
              <a:sym typeface="+mn-ea"/>
            </a:endParaRPr>
          </a:p>
          <a:p>
            <a:pPr lvl="0"/>
            <a:endParaRPr lang="es-MX" altLang="es-ES" b="1" spc="-100" dirty="0">
              <a:solidFill>
                <a:srgbClr val="FF0000"/>
              </a:solidFill>
            </a:endParaRPr>
          </a:p>
          <a:p>
            <a:pPr lvl="0"/>
            <a:endParaRPr lang="es-ES" b="1" spc="-100" dirty="0">
              <a:solidFill>
                <a:srgbClr val="3284D5"/>
              </a:solidFill>
            </a:endParaRPr>
          </a:p>
          <a:p>
            <a:pPr lvl="0"/>
            <a:r>
              <a:rPr lang="es-MX" altLang="es-ES" b="1" spc="-100" dirty="0">
                <a:solidFill>
                  <a:srgbClr val="3284D5"/>
                </a:solidFill>
              </a:rPr>
              <a:t>REQ CODE:</a:t>
            </a:r>
            <a:r>
              <a:rPr lang="es-ES" altLang="es-MX" b="1" spc="-100" dirty="0">
                <a:solidFill>
                  <a:srgbClr val="3284D5"/>
                </a:solidFill>
              </a:rPr>
              <a:t> AI2412412412</a:t>
            </a:r>
            <a:r>
              <a:rPr lang="es-MX" altLang="es-ES" b="1" spc="-100" dirty="0">
                <a:solidFill>
                  <a:srgbClr val="3284D5"/>
                </a:solidFill>
              </a:rPr>
              <a:t>	</a:t>
            </a:r>
            <a:r>
              <a:rPr lang="es-ES" altLang="es-MX" b="1" spc="-100" dirty="0">
                <a:solidFill>
                  <a:srgbClr val="3284D5"/>
                </a:solidFill>
              </a:rPr>
              <a:t>                   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AGREEMENT CODE:</a:t>
            </a:r>
            <a:r>
              <a:rPr lang="es-ES" b="1" spc="-100" dirty="0">
                <a:solidFill>
                  <a:srgbClr val="3284D5"/>
                </a:solidFill>
                <a:sym typeface="+mn-ea"/>
              </a:rPr>
              <a:t>  asdas </a:t>
            </a:r>
            <a:endParaRPr lang="es-MX" altLang="es-ES" b="1" spc="-100" dirty="0">
              <a:solidFill>
                <a:srgbClr val="3284D5"/>
              </a:solidFill>
            </a:endParaRPr>
          </a:p>
          <a:p>
            <a:pPr lvl="0"/>
            <a:endParaRPr lang="es-MX" altLang="es-ES" b="1" spc="-100" dirty="0">
              <a:solidFill>
                <a:srgbClr val="3284D5"/>
              </a:solidFill>
            </a:endParaRPr>
          </a:p>
          <a:p>
            <a:pPr lvl="0"/>
            <a:r>
              <a:rPr lang="es-ES" b="1" spc="-100" dirty="0">
                <a:solidFill>
                  <a:srgbClr val="3284D5"/>
                </a:solidFill>
              </a:rPr>
              <a:t> </a:t>
            </a:r>
            <a:r>
              <a:rPr lang="es-ES" sz="1400" b="1" spc="-100" dirty="0">
                <a:solidFill>
                  <a:srgbClr val="3284D5"/>
                </a:solidFill>
              </a:rPr>
              <a:t>  </a:t>
            </a:r>
            <a:endParaRPr lang="es-ES" sz="1400" b="1" spc="-100" dirty="0">
              <a:solidFill>
                <a:srgbClr val="3284D5"/>
              </a:solidFill>
            </a:endParaRPr>
          </a:p>
          <a:p>
            <a:pPr lvl="0"/>
            <a:endParaRPr lang="es-ES" sz="1400" b="1" spc="-100" dirty="0">
              <a:solidFill>
                <a:srgbClr val="3284D5"/>
              </a:solidFill>
            </a:endParaRPr>
          </a:p>
          <a:p>
            <a:pPr lvl="0"/>
            <a:endParaRPr lang="es-ES" sz="1400" b="1" spc="-100" dirty="0">
              <a:solidFill>
                <a:srgbClr val="3284D5"/>
              </a:solidFill>
            </a:endParaRPr>
          </a:p>
          <a:p>
            <a:pPr lvl="0"/>
            <a:r>
              <a:rPr lang="es-ES" sz="1600" b="1" spc="-100" dirty="0">
                <a:solidFill>
                  <a:srgbClr val="3284D5"/>
                </a:solidFill>
              </a:rPr>
              <a:t>    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305" y="92075"/>
            <a:ext cx="1248410" cy="785495"/>
          </a:xfrm>
          <a:prstGeom prst="rect">
            <a:avLst/>
          </a:prstGeom>
        </p:spPr>
      </p:pic>
      <p:sp>
        <p:nvSpPr>
          <p:cNvPr id="9" name="TextBox 6"/>
          <p:cNvSpPr txBox="1"/>
          <p:nvPr/>
        </p:nvSpPr>
        <p:spPr>
          <a:xfrm>
            <a:off x="2797175" y="5769610"/>
            <a:ext cx="22256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    Li Yuhan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Project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M</a:t>
            </a:r>
            <a:r>
              <a:rPr lang="es-ES" altLang="es-MX" sz="2000" b="1" spc="-100" dirty="0">
                <a:solidFill>
                  <a:srgbClr val="3284D5"/>
                </a:solidFill>
                <a:sym typeface="+mn-ea"/>
              </a:rPr>
              <a:t>anager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sp>
        <p:nvSpPr>
          <p:cNvPr id="10" name="TextBox 6"/>
          <p:cNvSpPr txBox="1"/>
          <p:nvPr/>
        </p:nvSpPr>
        <p:spPr>
          <a:xfrm>
            <a:off x="4791075" y="5767705"/>
            <a:ext cx="212153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   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Oscar Lara 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 CEO </a:t>
            </a:r>
            <a:r>
              <a:rPr lang="es-ES" sz="2000" b="1" spc="-100" dirty="0" err="1">
                <a:solidFill>
                  <a:srgbClr val="3284D5"/>
                </a:solidFill>
                <a:sym typeface="+mn-ea"/>
              </a:rPr>
              <a:t>Mexico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sp>
        <p:nvSpPr>
          <p:cNvPr id="11" name="TextBox 6"/>
          <p:cNvSpPr txBox="1"/>
          <p:nvPr/>
        </p:nvSpPr>
        <p:spPr>
          <a:xfrm>
            <a:off x="6837045" y="5767705"/>
            <a:ext cx="2225675" cy="11372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  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Tony Ling 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</a:t>
            </a:r>
            <a:r>
              <a:rPr lang="es-ES" b="1" spc="-100" dirty="0">
                <a:solidFill>
                  <a:srgbClr val="3284D5"/>
                </a:solidFill>
                <a:sym typeface="+mn-ea"/>
              </a:rPr>
              <a:t>General</a:t>
            </a:r>
            <a:r>
              <a:rPr lang="es-MX" altLang="es-ES" b="1" spc="-100" dirty="0">
                <a:solidFill>
                  <a:srgbClr val="3284D5"/>
                </a:solidFill>
                <a:sym typeface="+mn-ea"/>
              </a:rPr>
              <a:t> </a:t>
            </a:r>
            <a:r>
              <a:rPr lang="es-ES" b="1" spc="-100" dirty="0">
                <a:solidFill>
                  <a:srgbClr val="3284D5"/>
                </a:solidFill>
                <a:sym typeface="+mn-ea"/>
              </a:rPr>
              <a:t>Manager</a:t>
            </a:r>
            <a:endParaRPr lang="es-ES" b="1" spc="-100" dirty="0">
              <a:solidFill>
                <a:srgbClr val="3284D5"/>
              </a:solidFill>
            </a:endParaRPr>
          </a:p>
          <a:p>
            <a:pPr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</a:t>
            </a:r>
            <a:endParaRPr lang="es-ES" b="1" spc="-100" dirty="0">
              <a:solidFill>
                <a:srgbClr val="3284D5"/>
              </a:solidFill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64755" y="170180"/>
            <a:ext cx="1375410" cy="628650"/>
          </a:xfrm>
          <a:prstGeom prst="rect">
            <a:avLst/>
          </a:prstGeom>
        </p:spPr>
      </p:pic>
      <p:sp>
        <p:nvSpPr>
          <p:cNvPr id="13" name="TextBox 6"/>
          <p:cNvSpPr txBox="1"/>
          <p:nvPr/>
        </p:nvSpPr>
        <p:spPr>
          <a:xfrm>
            <a:off x="27305" y="5781040"/>
            <a:ext cx="285623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Gabriela P./ Diego N. </a:t>
            </a:r>
            <a:endParaRPr lang="es-MX" altLang="es-ES" sz="2000" b="1" spc="-100" dirty="0">
              <a:solidFill>
                <a:srgbClr val="3284D5"/>
              </a:solidFill>
              <a:sym typeface="+mn-ea"/>
            </a:endParaRPr>
          </a:p>
          <a:p>
            <a:pPr algn="ctr">
              <a:spcBef>
                <a:spcPct val="20000"/>
              </a:spcBef>
              <a:defRPr sz="1800" spc="0">
                <a:solidFill>
                  <a:srgbClr val="000000"/>
                </a:solidFill>
              </a:defRPr>
            </a:pPr>
            <a:r>
              <a:rPr lang="es-MX" altLang="es-ES" sz="2000" b="1" spc="-100" dirty="0">
                <a:solidFill>
                  <a:srgbClr val="3284D5"/>
                </a:solidFill>
                <a:sym typeface="+mn-ea"/>
              </a:rPr>
              <a:t>Projects and Purchase</a:t>
            </a:r>
            <a:r>
              <a:rPr lang="es-ES" sz="2000" b="1" spc="-100" dirty="0">
                <a:solidFill>
                  <a:srgbClr val="3284D5"/>
                </a:solidFill>
                <a:sym typeface="+mn-ea"/>
              </a:rPr>
              <a:t>      </a:t>
            </a:r>
            <a:endParaRPr lang="es-ES" b="1" spc="-100" dirty="0">
              <a:solidFill>
                <a:srgbClr val="3284D5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1947545" y="213360"/>
            <a:ext cx="5746115" cy="9531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s-MX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Requirement e-mail </a:t>
            </a:r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  <a:sym typeface="+mn-ea"/>
              </a:rPr>
              <a:t>(purchase team)</a:t>
            </a:r>
            <a:endParaRPr lang="es-MX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  <a:p>
            <a:endParaRPr lang="es-MX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4190" y="1320165"/>
            <a:ext cx="8364220" cy="5225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476E95FE-B5FB-430D-8003-B428947C9040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3343879" y="216981"/>
            <a:ext cx="199898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First Quote: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4190" y="1320165"/>
            <a:ext cx="8364220" cy="5225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483101661_1055787293256178_4918660933884735885_n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3355309" y="216981"/>
            <a:ext cx="24333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Second Quote: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4190" y="1320165"/>
            <a:ext cx="8364220" cy="5225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482201617_1049044543930453_5036481997866332102_n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3505169" y="242381"/>
            <a:ext cx="213360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Third Quote: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504190" y="1320165"/>
            <a:ext cx="8364220" cy="52254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482201617_1049044543930453_5036481997866332102_n.jp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8740" y="110490"/>
            <a:ext cx="1248410" cy="7854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93660" y="110490"/>
            <a:ext cx="1375410" cy="628650"/>
          </a:xfrm>
          <a:prstGeom prst="rect">
            <a:avLst/>
          </a:prstGeom>
        </p:spPr>
      </p:pic>
      <p:sp>
        <p:nvSpPr>
          <p:cNvPr id="4" name="TextBox 2"/>
          <p:cNvSpPr txBox="1"/>
          <p:nvPr/>
        </p:nvSpPr>
        <p:spPr>
          <a:xfrm>
            <a:off x="3505169" y="242381"/>
            <a:ext cx="207073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s-MX" altLang="en-US" sz="2800" b="1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Final Quote: </a:t>
            </a:r>
            <a:endParaRPr lang="es-MX" altLang="en-US" sz="2800" b="1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2" name="TextBox 2"/>
          <p:cNvSpPr txBox="1"/>
          <p:nvPr/>
        </p:nvSpPr>
        <p:spPr>
          <a:xfrm>
            <a:off x="1721485" y="895985"/>
            <a:ext cx="625919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s-MX" altLang="en-US" sz="2000" dirty="0">
                <a:solidFill>
                  <a:srgbClr val="3284D5"/>
                </a:solidFill>
                <a:latin typeface="Calibri" panose="020F0502020204030204" charset="0"/>
                <a:cs typeface="Calibri" panose="020F0502020204030204" charset="0"/>
              </a:rPr>
              <a:t>Latest quote from the selected supplier, after having achieved some improvement in delivery time or cost </a:t>
            </a:r>
            <a:endParaRPr lang="es-MX" altLang="en-US" sz="2000" dirty="0">
              <a:solidFill>
                <a:srgbClr val="3284D5"/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5" name="Text Box 4"/>
          <p:cNvSpPr txBox="1"/>
          <p:nvPr/>
        </p:nvSpPr>
        <p:spPr>
          <a:xfrm>
            <a:off x="280670" y="2046605"/>
            <a:ext cx="8587740" cy="44989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endParaRPr lang="es-ES" altLang="en-US"/>
          </a:p>
        </p:txBody>
      </p:sp>
      <p:pic>
        <p:nvPicPr>
          <p:cNvPr id="13" name="Picture 12" descr="49D869E3-E4D5-46DA-8235-DA123CE4A145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8800" y="1828800"/>
            <a:ext cx="3657600" cy="2743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1822</Words>
  <Application>WPS Writer</Application>
  <PresentationFormat>On-screen Show (4:3)</PresentationFormat>
  <Paragraphs>177</Paragraphs>
  <Slides>12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Arial</vt:lpstr>
      <vt:lpstr>SimSun</vt:lpstr>
      <vt:lpstr>Wingdings</vt:lpstr>
      <vt:lpstr>Arial</vt:lpstr>
      <vt:lpstr>Calibri</vt:lpstr>
      <vt:lpstr>Helvetica Neue</vt:lpstr>
      <vt:lpstr>Geogrotesque Regular</vt:lpstr>
      <vt:lpstr>Microsoft YaHei</vt:lpstr>
      <vt:lpstr>Calibri</vt:lpstr>
      <vt:lpstr>Arial</vt:lpstr>
      <vt:lpstr>Microsoft YaHei</vt:lpstr>
      <vt:lpstr>汉仪旗黑</vt:lpstr>
      <vt:lpstr>Arial Unicode MS</vt:lpstr>
      <vt:lpstr>Calibri Light</vt:lpstr>
      <vt:lpstr>Thonburi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Mardia RG</dc:creator>
  <cp:lastModifiedBy>Mauricio Balcazar</cp:lastModifiedBy>
  <cp:revision>59</cp:revision>
  <cp:lastPrinted>2025-03-19T21:13:51Z</cp:lastPrinted>
  <dcterms:created xsi:type="dcterms:W3CDTF">2025-03-19T21:13:51Z</dcterms:created>
  <dcterms:modified xsi:type="dcterms:W3CDTF">2025-03-19T21:13:51Z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1033-6.12.2.8699</vt:lpwstr>
  </property>
  <property fmtid="{D5CDD505-2E9C-101B-9397-08002B2CF9AE}" pid="3" name="ICV">
    <vt:lpwstr>DBAE678FD9BC677B732BDB67DFD4B7AB_43</vt:lpwstr>
  </property>
</Properties>
</file>

<file path=docProps/thumbnail.jpeg>
</file>